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Proxima Nova"/>
      <p:regular r:id="rId11"/>
      <p:bold r:id="rId12"/>
      <p:italic r:id="rId13"/>
      <p:boldItalic r:id="rId14"/>
    </p:embeddedFont>
    <p:embeddedFont>
      <p:font typeface="Proxima Nova Semibold"/>
      <p:regular r:id="rId15"/>
      <p:bold r:id="rId16"/>
      <p:boldItalic r:id="rId17"/>
    </p:embeddedFont>
    <p:embeddedFont>
      <p:font typeface="Space Grotesk SemiBold"/>
      <p:regular r:id="rId18"/>
      <p:bold r:id="rId19"/>
    </p:embeddedFont>
    <p:embeddedFont>
      <p:font typeface="Space Grotesk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78">
          <p15:clr>
            <a:srgbClr val="A4A3A4"/>
          </p15:clr>
        </p15:guide>
        <p15:guide id="2" pos="2754">
          <p15:clr>
            <a:srgbClr val="A4A3A4"/>
          </p15:clr>
        </p15:guide>
        <p15:guide id="3" orient="horz" pos="2910">
          <p15:clr>
            <a:srgbClr val="9AA0A6"/>
          </p15:clr>
        </p15:guide>
        <p15:guide id="4" pos="5613">
          <p15:clr>
            <a:srgbClr val="9AA0A6"/>
          </p15:clr>
        </p15:guide>
        <p15:guide id="5" orient="horz" pos="1071">
          <p15:clr>
            <a:srgbClr val="9AA0A6"/>
          </p15:clr>
        </p15:guide>
        <p15:guide id="6" orient="horz" pos="1478">
          <p15:clr>
            <a:srgbClr val="9AA0A6"/>
          </p15:clr>
        </p15:guide>
        <p15:guide id="7" pos="261">
          <p15:clr>
            <a:srgbClr val="9AA0A6"/>
          </p15:clr>
        </p15:guide>
        <p15:guide id="8" pos="525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8" orient="horz"/>
        <p:guide pos="2754"/>
        <p:guide pos="2910" orient="horz"/>
        <p:guide pos="5613"/>
        <p:guide pos="1071" orient="horz"/>
        <p:guide pos="1478" orient="horz"/>
        <p:guide pos="261"/>
        <p:guide pos="525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aceGrotesk-regular.fntdata"/><Relationship Id="rId21" Type="http://schemas.openxmlformats.org/officeDocument/2006/relationships/font" Target="fonts/SpaceGrotesk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font" Target="fonts/ProximaNova-regular.fntdata"/><Relationship Id="rId10" Type="http://schemas.openxmlformats.org/officeDocument/2006/relationships/slide" Target="slides/slide5.xml"/><Relationship Id="rId13" Type="http://schemas.openxmlformats.org/officeDocument/2006/relationships/font" Target="fonts/ProximaNova-italic.fntdata"/><Relationship Id="rId12" Type="http://schemas.openxmlformats.org/officeDocument/2006/relationships/font" Target="fonts/ProximaNova-bold.fntdata"/><Relationship Id="rId15" Type="http://schemas.openxmlformats.org/officeDocument/2006/relationships/font" Target="fonts/ProximaNovaSemibold-regular.fntdata"/><Relationship Id="rId14" Type="http://schemas.openxmlformats.org/officeDocument/2006/relationships/font" Target="fonts/ProximaNova-boldItalic.fntdata"/><Relationship Id="rId17" Type="http://schemas.openxmlformats.org/officeDocument/2006/relationships/font" Target="fonts/ProximaNovaSemibold-boldItalic.fntdata"/><Relationship Id="rId16" Type="http://schemas.openxmlformats.org/officeDocument/2006/relationships/font" Target="fonts/ProximaNovaSemibold-bold.fntdata"/><Relationship Id="rId19" Type="http://schemas.openxmlformats.org/officeDocument/2006/relationships/font" Target="fonts/SpaceGroteskSemiBold-bold.fntdata"/><Relationship Id="rId18" Type="http://schemas.openxmlformats.org/officeDocument/2006/relationships/font" Target="fonts/SpaceGroteskSemiBold-regular.fntdata"/></Relationships>
</file>

<file path=ppt/media/image1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aa79bd304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aa79bd304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c46656511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1c4665651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c46656511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0" name="Google Shape;260;g1c46656511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c0a672107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8" name="Google Shape;268;g2c0a672107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c0a672107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6" name="Google Shape;276;g2c0a672107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4.jpg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17.png"/><Relationship Id="rId6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17.png"/><Relationship Id="rId6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Google Shape;11;p2"/>
          <p:cNvSpPr txBox="1"/>
          <p:nvPr/>
        </p:nvSpPr>
        <p:spPr>
          <a:xfrm>
            <a:off x="3677525" y="2022100"/>
            <a:ext cx="4917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89550" y="4620125"/>
            <a:ext cx="739049" cy="24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16359" t="34132"/>
          <a:stretch/>
        </p:blipFill>
        <p:spPr>
          <a:xfrm>
            <a:off x="428800" y="824775"/>
            <a:ext cx="2987401" cy="35246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2"/>
          <p:cNvCxnSpPr/>
          <p:nvPr/>
        </p:nvCxnSpPr>
        <p:spPr>
          <a:xfrm>
            <a:off x="3804800" y="1527125"/>
            <a:ext cx="31551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4800" y="1858900"/>
            <a:ext cx="28020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2"/>
          <p:cNvSpPr txBox="1"/>
          <p:nvPr/>
        </p:nvSpPr>
        <p:spPr>
          <a:xfrm>
            <a:off x="3677525" y="1261750"/>
            <a:ext cx="44784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Escola de experiência,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tecnologia e futuro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" name="Google Shape;17;p2"/>
          <p:cNvSpPr txBox="1"/>
          <p:nvPr>
            <p:ph type="title"/>
          </p:nvPr>
        </p:nvSpPr>
        <p:spPr>
          <a:xfrm>
            <a:off x="311700" y="249150"/>
            <a:ext cx="452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None/>
              <a:defRPr b="1" sz="15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3804800" y="2157150"/>
            <a:ext cx="41556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b="0" l="0" r="7604" t="0"/>
          <a:stretch/>
        </p:blipFill>
        <p:spPr>
          <a:xfrm>
            <a:off x="0" y="-23225"/>
            <a:ext cx="9144003" cy="518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800" y="2334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3200" y="41965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1775" y="477217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949075" y="3343188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7745" y="395350"/>
            <a:ext cx="1299550" cy="949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">
  <p:cSld name="MAIN_POINT_1">
    <p:bg>
      <p:bgPr>
        <a:solidFill>
          <a:srgbClr val="7C2ECB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162538" y="-1054600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1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14" name="Google Shape;114;p11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1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1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0" name="Google Shape;120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SECTION_TITLE_AND_DESCRIPTION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375" y="0"/>
            <a:ext cx="9239376" cy="5197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12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24" name="Google Shape;124;p12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2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12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0" name="Google Shape;1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">
  <p:cSld name="CAPTION_ONLY">
    <p:bg>
      <p:bgPr>
        <a:solidFill>
          <a:srgbClr val="040427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54900" y="-30875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3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35" name="Google Shape;135;p13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3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3"/>
          <p:cNvSpPr txBox="1"/>
          <p:nvPr>
            <p:ph idx="2" type="title"/>
          </p:nvPr>
        </p:nvSpPr>
        <p:spPr>
          <a:xfrm>
            <a:off x="2312500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1" name="Google Shape;14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 roxo">
  <p:cSld name="CAPTION_ONLY_1">
    <p:bg>
      <p:bgPr>
        <a:solidFill>
          <a:srgbClr val="7C2ECB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27450" y="-15437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4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46" name="Google Shape;146;p14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4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14"/>
          <p:cNvSpPr txBox="1"/>
          <p:nvPr>
            <p:ph idx="2" type="title"/>
          </p:nvPr>
        </p:nvSpPr>
        <p:spPr>
          <a:xfrm>
            <a:off x="2312500" y="24854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2" name="Google Shape;1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 2">
  <p:cSld name="BIG_NUMBER">
    <p:bg>
      <p:bgPr>
        <a:solidFill>
          <a:srgbClr val="7C2ECB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2" type="title"/>
          </p:nvPr>
        </p:nvSpPr>
        <p:spPr>
          <a:xfrm>
            <a:off x="1112875" y="268727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8" name="Google Shape;1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roxo">
  <p:cSld name="BIG_NUMBER_1">
    <p:bg>
      <p:bgPr>
        <a:solidFill>
          <a:srgbClr val="7C2ECB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32802" y="605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1049" y="3441326"/>
            <a:ext cx="1978325" cy="19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 txBox="1"/>
          <p:nvPr>
            <p:ph type="title"/>
          </p:nvPr>
        </p:nvSpPr>
        <p:spPr>
          <a:xfrm>
            <a:off x="2056500" y="1104350"/>
            <a:ext cx="5031000" cy="13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16"/>
          <p:cNvSpPr txBox="1"/>
          <p:nvPr>
            <p:ph idx="2" type="title"/>
          </p:nvPr>
        </p:nvSpPr>
        <p:spPr>
          <a:xfrm>
            <a:off x="2611200" y="243185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roxo" type="blank">
  <p:cSld name="BLANK">
    <p:bg>
      <p:bgPr>
        <a:solidFill>
          <a:srgbClr val="7C2ECB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azul escuro">
  <p:cSld name="BLANK_1">
    <p:bg>
      <p:bgPr>
        <a:solidFill>
          <a:srgbClr val="040427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esquerda">
  <p:cSld name="BLANK_1_1">
    <p:bg>
      <p:bgPr>
        <a:solidFill>
          <a:srgbClr val="040427">
            <a:alpha val="2600"/>
          </a:srgbClr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74" name="Google Shape;174;p19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77" name="Google Shape;177;p19"/>
          <p:cNvSpPr txBox="1"/>
          <p:nvPr>
            <p:ph idx="2" type="title"/>
          </p:nvPr>
        </p:nvSpPr>
        <p:spPr>
          <a:xfrm>
            <a:off x="4532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19"/>
          <p:cNvSpPr txBox="1"/>
          <p:nvPr>
            <p:ph idx="3" type="title"/>
          </p:nvPr>
        </p:nvSpPr>
        <p:spPr>
          <a:xfrm>
            <a:off x="5207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 amt="64000"/>
          </a:blip>
          <a:srcRect b="-22171" l="-25969" r="11618" t="-25342"/>
          <a:stretch/>
        </p:blipFill>
        <p:spPr>
          <a:xfrm>
            <a:off x="7957462" y="-562425"/>
            <a:ext cx="1350975" cy="17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 rotWithShape="1">
          <a:blip r:embed="rId3">
            <a:alphaModFix/>
          </a:blip>
          <a:srcRect b="-20982" l="-16070" r="-25894" t="-20982"/>
          <a:stretch/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">
  <p:cSld name="BLANK_1_1_1">
    <p:bg>
      <p:bgPr>
        <a:solidFill>
          <a:srgbClr val="040427">
            <a:alpha val="2600"/>
          </a:srgbClr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0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85" name="Google Shape;185;p20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88" name="Google Shape;188;p20"/>
          <p:cNvSpPr txBox="1"/>
          <p:nvPr>
            <p:ph idx="2" type="title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20"/>
          <p:cNvSpPr txBox="1"/>
          <p:nvPr>
            <p:ph idx="3" type="title"/>
          </p:nvPr>
        </p:nvSpPr>
        <p:spPr>
          <a:xfrm>
            <a:off x="44232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2">
            <a:alphaModFix/>
          </a:blip>
          <a:srcRect b="-8711" l="-8700" r="-8711" t="-8700"/>
          <a:stretch/>
        </p:blipFill>
        <p:spPr>
          <a:xfrm flipH="1">
            <a:off x="-557962" y="75367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e imagem de destaque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b="10574" l="0" r="0" t="10566"/>
          <a:stretch/>
        </p:blipFill>
        <p:spPr>
          <a:xfrm>
            <a:off x="432600" y="395550"/>
            <a:ext cx="8278800" cy="43524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>
            <a:off x="-188300" y="3227325"/>
            <a:ext cx="3914400" cy="1017600"/>
          </a:xfrm>
          <a:prstGeom prst="roundRect">
            <a:avLst>
              <a:gd fmla="val 16667" name="adj"/>
            </a:avLst>
          </a:pr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/>
        </p:nvSpPr>
        <p:spPr>
          <a:xfrm>
            <a:off x="147650" y="3349025"/>
            <a:ext cx="4478400" cy="12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29" name="Google Shape;29;p3"/>
          <p:cNvCxnSpPr/>
          <p:nvPr/>
        </p:nvCxnSpPr>
        <p:spPr>
          <a:xfrm>
            <a:off x="-27600" y="946600"/>
            <a:ext cx="19632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3"/>
          <p:cNvSpPr txBox="1"/>
          <p:nvPr>
            <p:ph type="title"/>
          </p:nvPr>
        </p:nvSpPr>
        <p:spPr>
          <a:xfrm>
            <a:off x="538250" y="634850"/>
            <a:ext cx="434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432600" y="3272825"/>
            <a:ext cx="3218700" cy="8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32" name="Google Shape;3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">
  <p:cSld name="BLANK_1_1_1_1">
    <p:bg>
      <p:bgPr>
        <a:solidFill>
          <a:srgbClr val="040427">
            <a:alpha val="2600"/>
          </a:srgbClr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95" name="Google Shape;195;p21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416619" y="36402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 1">
  <p:cSld name="BLANK_1_1_1_1_1">
    <p:bg>
      <p:bgPr>
        <a:solidFill>
          <a:srgbClr val="040427">
            <a:alpha val="2600"/>
          </a:srgbClr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2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5539787" y="30544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03" name="Google Shape;203;p22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4" name="Google Shape;2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396469" y="4434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 flipH="1" rot="10800000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3"/>
          <p:cNvSpPr txBox="1"/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" name="Google Shape;212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/>
          <p:nvPr/>
        </p:nvSpPr>
        <p:spPr>
          <a:xfrm flipH="1" rot="10800000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4"/>
          <p:cNvSpPr txBox="1"/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7" name="Google Shape;217;p24"/>
          <p:cNvSpPr txBox="1"/>
          <p:nvPr>
            <p:ph idx="1" type="body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" name="Google Shape;218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21" name="Google Shape;221;p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3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/>
          <p:nvPr/>
        </p:nvSpPr>
        <p:spPr>
          <a:xfrm flipH="1" rot="10800000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6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6"/>
          <p:cNvSpPr txBox="1"/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6" name="Google Shape;226;p26"/>
          <p:cNvSpPr txBox="1"/>
          <p:nvPr>
            <p:ph idx="1" type="body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7" name="Google Shape;227;p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3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30" name="Google Shape;230;p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4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/>
          <p:nvPr/>
        </p:nvSpPr>
        <p:spPr>
          <a:xfrm flipH="1" rot="10800000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8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8"/>
          <p:cNvSpPr txBox="1"/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5" name="Google Shape;235;p28"/>
          <p:cNvSpPr txBox="1"/>
          <p:nvPr>
            <p:ph idx="1" type="body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" name="Google Shape;236;p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MAIN_POINT_4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39" name="Google Shape;239;p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5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/>
          <p:nvPr/>
        </p:nvSpPr>
        <p:spPr>
          <a:xfrm flipH="1" rot="10800000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30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0"/>
          <p:cNvSpPr txBox="1"/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4" name="Google Shape;244;p30"/>
          <p:cNvSpPr txBox="1"/>
          <p:nvPr>
            <p:ph idx="1" type="body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" name="Google Shape;245;p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35" name="Google Shape;35;p4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 escuro" type="twoColTx">
  <p:cSld name="TITLE_AND_TWO_COLUMNS">
    <p:bg>
      <p:bgPr>
        <a:solidFill>
          <a:srgbClr val="00002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" type="titleOnly">
  <p:cSld name="TITLE_ONLY">
    <p:bg>
      <p:bgPr>
        <a:solidFill>
          <a:srgbClr val="040427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3974850" y="169650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5" name="Google Shape;4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387" y="34723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6"/>
          <p:cNvGrpSpPr/>
          <p:nvPr/>
        </p:nvGrpSpPr>
        <p:grpSpPr>
          <a:xfrm>
            <a:off x="4128854" y="3907503"/>
            <a:ext cx="481086" cy="257959"/>
            <a:chOff x="1019875" y="4108325"/>
            <a:chExt cx="697125" cy="373800"/>
          </a:xfrm>
        </p:grpSpPr>
        <p:sp>
          <p:nvSpPr>
            <p:cNvPr id="47" name="Google Shape;47;p6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" name="Google Shape;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8562" y="49212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13088" y="2499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">
  <p:cSld name="ONE_COLUMN_TEXT">
    <p:bg>
      <p:bgPr>
        <a:solidFill>
          <a:srgbClr val="040427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7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58" name="Google Shape;58;p7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" name="Google Shape;6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7" name="Google Shape;67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 com foto ">
  <p:cSld name="ONE_COLUMN_TEXT_2">
    <p:bg>
      <p:bgPr>
        <a:solidFill>
          <a:srgbClr val="040427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03975" y="643750"/>
            <a:ext cx="8054501" cy="453062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1" name="Google Shape;7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8"/>
          <p:cNvGrpSpPr/>
          <p:nvPr/>
        </p:nvGrpSpPr>
        <p:grpSpPr>
          <a:xfrm>
            <a:off x="3880504" y="4574828"/>
            <a:ext cx="481086" cy="257959"/>
            <a:chOff x="1019875" y="4108325"/>
            <a:chExt cx="697125" cy="373800"/>
          </a:xfrm>
        </p:grpSpPr>
        <p:sp>
          <p:nvSpPr>
            <p:cNvPr id="74" name="Google Shape;74;p8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8" name="Google Shape;78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8"/>
          <p:cNvSpPr txBox="1"/>
          <p:nvPr>
            <p:ph type="title"/>
          </p:nvPr>
        </p:nvSpPr>
        <p:spPr>
          <a:xfrm>
            <a:off x="4322075" y="11582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2" type="title"/>
          </p:nvPr>
        </p:nvSpPr>
        <p:spPr>
          <a:xfrm>
            <a:off x="4382925" y="26738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2" name="Google Shape;82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 fundo roxo">
  <p:cSld name="ONE_COLUMN_TEXT_1">
    <p:bg>
      <p:bgPr>
        <a:solidFill>
          <a:srgbClr val="7C2EC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9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87" name="Google Shape;87;p9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" name="Google Shape;9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96" name="Google Shape;96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MAIN_POINT">
    <p:bg>
      <p:bgPr>
        <a:solidFill>
          <a:srgbClr val="040427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88912" y="-879675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0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02" name="Google Shape;102;p10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0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10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08" name="Google Shape;108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40427">
            <a:alpha val="260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2800"/>
              <a:buFont typeface="Space Grotesk"/>
              <a:buNone/>
              <a:defRPr sz="2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800"/>
              <a:buFont typeface="Space Grotesk"/>
              <a:buChar char="●"/>
              <a:defRPr sz="1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hyperlink" Target="https://docs.google.com/spreadsheets/d/1E2nPS--J8fewDfFnVi9P0rtnbyI-Pw9RwLDNfBxMFZw/edit?usp=sharin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hyperlink" Target="https://docs.google.com/spreadsheets/d/1E2nPS--J8fewDfFnVi9P0rtnbyI-Pw9RwLDNfBxMFZw/edit?usp=shari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hyperlink" Target="https://docs.google.com/spreadsheets/d/1E2nPS--J8fewDfFnVi9P0rtnbyI-Pw9RwLDNfBxMFZw/edit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40427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/>
          <p:nvPr/>
        </p:nvSpPr>
        <p:spPr>
          <a:xfrm>
            <a:off x="3915525" y="1110475"/>
            <a:ext cx="4968900" cy="17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7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Business Intelligence e Análise Estatística</a:t>
            </a:r>
            <a:endParaRPr sz="370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51" name="Google Shape;251;p31"/>
          <p:cNvSpPr txBox="1"/>
          <p:nvPr/>
        </p:nvSpPr>
        <p:spPr>
          <a:xfrm>
            <a:off x="3965725" y="2615150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E1E7EC"/>
                </a:solidFill>
                <a:latin typeface="Space Grotesk"/>
                <a:ea typeface="Space Grotesk"/>
                <a:cs typeface="Space Grotesk"/>
                <a:sym typeface="Space Grotesk"/>
              </a:rPr>
              <a:t>Introdução a BI e Visualização de Dados</a:t>
            </a:r>
            <a:endParaRPr sz="1600">
              <a:solidFill>
                <a:srgbClr val="E1E7E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52" name="Google Shape;252;p31"/>
          <p:cNvPicPr preferRelativeResize="0"/>
          <p:nvPr/>
        </p:nvPicPr>
        <p:blipFill rotWithShape="1">
          <a:blip r:embed="rId3">
            <a:alphaModFix/>
          </a:blip>
          <a:srcRect b="0" l="20493" r="20499" t="0"/>
          <a:stretch/>
        </p:blipFill>
        <p:spPr>
          <a:xfrm>
            <a:off x="601125" y="1110475"/>
            <a:ext cx="2921400" cy="32961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2"/>
          <p:cNvSpPr txBox="1"/>
          <p:nvPr>
            <p:ph type="title"/>
          </p:nvPr>
        </p:nvSpPr>
        <p:spPr>
          <a:xfrm>
            <a:off x="3974850" y="1696500"/>
            <a:ext cx="4497600" cy="15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pt-BR" sz="4300">
                <a:solidFill>
                  <a:srgbClr val="FFFFFF"/>
                </a:solidFill>
              </a:rPr>
              <a:t>Exercícios</a:t>
            </a:r>
            <a:r>
              <a:rPr lang="pt-BR" sz="4300">
                <a:solidFill>
                  <a:srgbClr val="FFFFFF"/>
                </a:solidFill>
              </a:rPr>
              <a:t> - Storytelling</a:t>
            </a:r>
            <a:endParaRPr sz="2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Exercício 1</a:t>
            </a:r>
            <a:endParaRPr/>
          </a:p>
        </p:txBody>
      </p:sp>
      <p:sp>
        <p:nvSpPr>
          <p:cNvPr id="263" name="Google Shape;263;p33"/>
          <p:cNvSpPr txBox="1"/>
          <p:nvPr/>
        </p:nvSpPr>
        <p:spPr>
          <a:xfrm>
            <a:off x="189825" y="798600"/>
            <a:ext cx="45339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Como podemos ligar visualmente as palavras ao gráfico? </a:t>
            </a:r>
            <a:endParaRPr sz="10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Muitas vezes, tanto as palavras quanto os recursos visuais são importantes: as palavras ajudam a contextualizar ou descrever algo e o gráfico nos permite vê-lo. </a:t>
            </a:r>
            <a:endParaRPr sz="10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Isso é muitas vezes desafiador, pois cria muito trabalho para o público. Quando lemos o texto, é deixado por nossa conta a tarefa de procurar nos dados onde devemos procurar no(s) gráfico(s) a evidência do que está sendo dito. Temos que descobrir, sozinhos, como as palavras se relacionam com o gráfico e vice-versa.</a:t>
            </a:r>
            <a:endParaRPr sz="10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Não transfira esse tipo de trabalho para seu público: faça por ele! Para ajudar, podemos usar os princípios da Gestalt para vincular visualmente o texto aos dados. Vamos praticar. Considere o visual que vem a seguir. Quais princípios da Gestalt poderíamos usar para ligar as palavras à direita ao gráfico da esquerda? Anote-os e descreva ou desenhe como você utilizaria cada um. Replique o gráfico com a ferramenta da sua escolha e aplique os </a:t>
            </a:r>
            <a:r>
              <a:rPr lang="pt-BR" sz="10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princípios</a:t>
            </a:r>
            <a:r>
              <a:rPr lang="pt-BR" sz="10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 para conectar o texto ao gráfico.</a:t>
            </a:r>
            <a:endParaRPr sz="10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t/>
            </a:r>
            <a:endParaRPr sz="10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64" name="Google Shape;2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012" y="1024800"/>
            <a:ext cx="3741776" cy="191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3"/>
          <p:cNvSpPr txBox="1"/>
          <p:nvPr/>
        </p:nvSpPr>
        <p:spPr>
          <a:xfrm>
            <a:off x="5725050" y="3382575"/>
            <a:ext cx="1332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4"/>
              </a:rPr>
              <a:t>Link Dados</a:t>
            </a:r>
            <a:endParaRPr sz="1800">
              <a:solidFill>
                <a:srgbClr val="00002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Exercício 2</a:t>
            </a:r>
            <a:endParaRPr/>
          </a:p>
        </p:txBody>
      </p:sp>
      <p:sp>
        <p:nvSpPr>
          <p:cNvPr id="271" name="Google Shape;271;p34"/>
          <p:cNvSpPr txBox="1"/>
          <p:nvPr/>
        </p:nvSpPr>
        <p:spPr>
          <a:xfrm>
            <a:off x="413775" y="793525"/>
            <a:ext cx="44217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Dessature! Uma fonte frequente de saturação na visualização de dados vem de elementos gráficos desnecessários: bordas, linhas de grade, marcadores de dados e outros. Com isso, nossos visuais parecem excessivamente complicados, aumentando o trabalho que nosso público precisa realizar para entender o que está vendo. Conforme retiramos aquilo que não precisa estar lá, os dados ganham destaque. </a:t>
            </a:r>
            <a:endParaRPr sz="11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Vamos olhar mais de perto o benefício visual proporcionado pela organização. </a:t>
            </a:r>
            <a:endParaRPr sz="11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Consulte o gráfico que mostra o tempo decorrido para fechar negócios, medido em dias, para equipes de vendas diretas e indiretas ao longo do tempo. Quais elementos visuais você poderia retirar? Que outras alterações você faria no que é mostrado, ou como é mostrado, para reduzir a carga cognitiva? Pense nisso por alguns momentos e faça algumas anotações. Replique o gráfico com a ferramenta da sua escolha e aplique os princípios remover a saturação visual.</a:t>
            </a:r>
            <a:endParaRPr sz="11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2" name="Google Shape;2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1875" y="950175"/>
            <a:ext cx="4003724" cy="269284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4"/>
          <p:cNvSpPr txBox="1"/>
          <p:nvPr/>
        </p:nvSpPr>
        <p:spPr>
          <a:xfrm>
            <a:off x="5641025" y="4120775"/>
            <a:ext cx="1332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4"/>
              </a:rPr>
              <a:t>Link Dados</a:t>
            </a:r>
            <a:endParaRPr sz="1800">
              <a:solidFill>
                <a:srgbClr val="00002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Exercício 3</a:t>
            </a:r>
            <a:endParaRPr/>
          </a:p>
        </p:txBody>
      </p:sp>
      <p:sp>
        <p:nvSpPr>
          <p:cNvPr id="279" name="Google Shape;279;p35"/>
          <p:cNvSpPr txBox="1"/>
          <p:nvPr/>
        </p:nvSpPr>
        <p:spPr>
          <a:xfrm>
            <a:off x="413775" y="793525"/>
            <a:ext cx="49395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A Figura mostra capacidade e demanda medidas em número de horas de projeto ao longo do tempo. A escolha para representação gráfica foram barras horizontais. </a:t>
            </a:r>
            <a:endParaRPr sz="12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Será essa a única maneira de mostrar esses dados? </a:t>
            </a:r>
            <a:endParaRPr sz="12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De quantas maneiras diferentes você consegue visualizar esses dados? </a:t>
            </a:r>
            <a:endParaRPr sz="12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Use papel e caneta para desenhar esboços.</a:t>
            </a:r>
            <a:endParaRPr sz="12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2024A"/>
                </a:solidFill>
                <a:latin typeface="Proxima Nova"/>
                <a:ea typeface="Proxima Nova"/>
                <a:cs typeface="Proxima Nova"/>
                <a:sym typeface="Proxima Nova"/>
              </a:rPr>
              <a:t>Escolha os melhores esboços e faça na sua ferramenta favorita.</a:t>
            </a:r>
            <a:endParaRPr sz="12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2024A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0" name="Google Shape;28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2600" y="1021200"/>
            <a:ext cx="2819350" cy="280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5"/>
          <p:cNvSpPr txBox="1"/>
          <p:nvPr/>
        </p:nvSpPr>
        <p:spPr>
          <a:xfrm>
            <a:off x="5755075" y="4060775"/>
            <a:ext cx="1332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4"/>
              </a:rPr>
              <a:t>Link Dados</a:t>
            </a:r>
            <a:endParaRPr sz="1800">
              <a:solidFill>
                <a:srgbClr val="00002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